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0" r:id="rId2"/>
    <p:sldId id="262" r:id="rId3"/>
  </p:sldIdLst>
  <p:sldSz cx="28800425" cy="43200638"/>
  <p:notesSz cx="6858000" cy="9144000"/>
  <p:defaultTextStyle>
    <a:defPPr>
      <a:defRPr lang="pl-PL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7EE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009" autoAdjust="0"/>
  </p:normalViewPr>
  <p:slideViewPr>
    <p:cSldViewPr snapToGrid="0">
      <p:cViewPr>
        <p:scale>
          <a:sx n="25" d="100"/>
          <a:sy n="25" d="100"/>
        </p:scale>
        <p:origin x="2562" y="1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0FE0C7-3EE0-4E65-8453-6C7308FEDA84}" type="datetimeFigureOut">
              <a:rPr lang="pl-PL" smtClean="0"/>
              <a:t>02.02.2026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2FBC77-6454-4EF0-8E55-E2D605DC9A7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4529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8F77C5-020A-0825-9B11-30EAC49AD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ACD6B5A-96B7-F3F8-6B7A-EC0C62F036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400300" y="1143000"/>
            <a:ext cx="2057400" cy="3086100"/>
          </a:xfrm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DA1BA18-3C9A-B3AE-AD22-18CC2E9434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3C426C6-E1B8-D0EB-6E8D-C79E339AB5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2FBC77-6454-4EF0-8E55-E2D605DC9A70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8282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8F77C5-020A-0825-9B11-30EAC49AD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ACD6B5A-96B7-F3F8-6B7A-EC0C62F036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400300" y="1143000"/>
            <a:ext cx="2057400" cy="3086100"/>
          </a:xfrm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DA1BA18-3C9A-B3AE-AD22-18CC2E9434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3C426C6-E1B8-D0EB-6E8D-C79E339AB5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2FBC77-6454-4EF0-8E55-E2D605DC9A70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4919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797B-60B7-4B20-9AB5-DED89E7ECC8F}" type="datetimeFigureOut">
              <a:rPr lang="pl-PL" smtClean="0"/>
              <a:t>02.02.2026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C6275-3F58-4B1D-AFFC-5FE14A0916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6541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797B-60B7-4B20-9AB5-DED89E7ECC8F}" type="datetimeFigureOut">
              <a:rPr lang="pl-PL" smtClean="0"/>
              <a:t>02.02.2026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C6275-3F58-4B1D-AFFC-5FE14A0916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2501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797B-60B7-4B20-9AB5-DED89E7ECC8F}" type="datetimeFigureOut">
              <a:rPr lang="pl-PL" smtClean="0"/>
              <a:t>02.02.2026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C6275-3F58-4B1D-AFFC-5FE14A0916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59759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797B-60B7-4B20-9AB5-DED89E7ECC8F}" type="datetimeFigureOut">
              <a:rPr lang="pl-PL" smtClean="0"/>
              <a:t>02.02.2026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C6275-3F58-4B1D-AFFC-5FE14A0916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0287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797B-60B7-4B20-9AB5-DED89E7ECC8F}" type="datetimeFigureOut">
              <a:rPr lang="pl-PL" smtClean="0"/>
              <a:t>02.02.2026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C6275-3F58-4B1D-AFFC-5FE14A0916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8205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797B-60B7-4B20-9AB5-DED89E7ECC8F}" type="datetimeFigureOut">
              <a:rPr lang="pl-PL" smtClean="0"/>
              <a:t>02.02.2026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C6275-3F58-4B1D-AFFC-5FE14A0916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260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797B-60B7-4B20-9AB5-DED89E7ECC8F}" type="datetimeFigureOut">
              <a:rPr lang="pl-PL" smtClean="0"/>
              <a:t>02.02.2026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C6275-3F58-4B1D-AFFC-5FE14A0916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8192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797B-60B7-4B20-9AB5-DED89E7ECC8F}" type="datetimeFigureOut">
              <a:rPr lang="pl-PL" smtClean="0"/>
              <a:t>02.02.2026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C6275-3F58-4B1D-AFFC-5FE14A0916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5032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797B-60B7-4B20-9AB5-DED89E7ECC8F}" type="datetimeFigureOut">
              <a:rPr lang="pl-PL" smtClean="0"/>
              <a:t>02.02.2026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C6275-3F58-4B1D-AFFC-5FE14A0916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6649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797B-60B7-4B20-9AB5-DED89E7ECC8F}" type="datetimeFigureOut">
              <a:rPr lang="pl-PL" smtClean="0"/>
              <a:t>02.02.2026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C6275-3F58-4B1D-AFFC-5FE14A0916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9353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797B-60B7-4B20-9AB5-DED89E7ECC8F}" type="datetimeFigureOut">
              <a:rPr lang="pl-PL" smtClean="0"/>
              <a:t>02.02.2026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C6275-3F58-4B1D-AFFC-5FE14A0916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9280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1797B-60B7-4B20-9AB5-DED89E7ECC8F}" type="datetimeFigureOut">
              <a:rPr lang="pl-PL" smtClean="0"/>
              <a:t>02.02.2026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C6275-3F58-4B1D-AFFC-5FE14A0916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1403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A97285-F55D-1156-5156-F7CBAAE7F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rostokąt 97">
            <a:extLst>
              <a:ext uri="{FF2B5EF4-FFF2-40B4-BE49-F238E27FC236}">
                <a16:creationId xmlns:a16="http://schemas.microsoft.com/office/drawing/2014/main" id="{E568F8E4-F225-E632-EEB6-B335778E3D13}"/>
              </a:ext>
            </a:extLst>
          </p:cNvPr>
          <p:cNvSpPr/>
          <p:nvPr/>
        </p:nvSpPr>
        <p:spPr>
          <a:xfrm>
            <a:off x="15148334" y="6639211"/>
            <a:ext cx="12301200" cy="27622619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4" name="Prostokąt 93">
            <a:extLst>
              <a:ext uri="{FF2B5EF4-FFF2-40B4-BE49-F238E27FC236}">
                <a16:creationId xmlns:a16="http://schemas.microsoft.com/office/drawing/2014/main" id="{6F13C6C7-666A-0FBD-3494-6A1BA2F3AED5}"/>
              </a:ext>
            </a:extLst>
          </p:cNvPr>
          <p:cNvSpPr/>
          <p:nvPr/>
        </p:nvSpPr>
        <p:spPr>
          <a:xfrm>
            <a:off x="1325565" y="21618230"/>
            <a:ext cx="12299646" cy="12643600"/>
          </a:xfrm>
          <a:prstGeom prst="rect">
            <a:avLst/>
          </a:prstGeom>
          <a:noFill/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8" name="pole tekstowe 67">
            <a:extLst>
              <a:ext uri="{FF2B5EF4-FFF2-40B4-BE49-F238E27FC236}">
                <a16:creationId xmlns:a16="http://schemas.microsoft.com/office/drawing/2014/main" id="{F433F54B-2033-59A1-5204-314D70CCF9CA}"/>
              </a:ext>
            </a:extLst>
          </p:cNvPr>
          <p:cNvSpPr txBox="1"/>
          <p:nvPr/>
        </p:nvSpPr>
        <p:spPr>
          <a:xfrm>
            <a:off x="15148332" y="5623641"/>
            <a:ext cx="12301200" cy="835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15000"/>
              </a:lnSpc>
            </a:pPr>
            <a:r>
              <a:rPr lang="pl-PL" sz="45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Results</a:t>
            </a:r>
            <a:endParaRPr lang="pl-PL" sz="2500" b="1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A0FFDA29-E4B5-A7CC-0366-AFEBBBD117EF}"/>
              </a:ext>
            </a:extLst>
          </p:cNvPr>
          <p:cNvSpPr txBox="1"/>
          <p:nvPr/>
        </p:nvSpPr>
        <p:spPr>
          <a:xfrm>
            <a:off x="0" y="-6515"/>
            <a:ext cx="28807677" cy="424731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pl-PL" sz="9000" dirty="0"/>
          </a:p>
          <a:p>
            <a:pPr algn="ctr"/>
            <a:r>
              <a:rPr lang="pl-PL" sz="9000" dirty="0" err="1"/>
              <a:t>Title</a:t>
            </a:r>
            <a:endParaRPr lang="pl-PL" sz="9000" dirty="0"/>
          </a:p>
          <a:p>
            <a:pPr algn="ctr"/>
            <a:endParaRPr lang="pl-PL" sz="9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C766D63C-84AB-9A31-744A-0A49B60FA94D}"/>
              </a:ext>
            </a:extLst>
          </p:cNvPr>
          <p:cNvSpPr txBox="1"/>
          <p:nvPr/>
        </p:nvSpPr>
        <p:spPr>
          <a:xfrm>
            <a:off x="1325565" y="6498550"/>
            <a:ext cx="12275727" cy="3462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4500" dirty="0" err="1"/>
              <a:t>Affiliations</a:t>
            </a:r>
            <a:endParaRPr lang="pl-PL" sz="4500" dirty="0"/>
          </a:p>
          <a:p>
            <a:pPr algn="just"/>
            <a:endParaRPr lang="pl-PL" sz="2500" b="1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>
              <a:lnSpc>
                <a:spcPct val="115000"/>
              </a:lnSpc>
            </a:pPr>
            <a:r>
              <a:rPr lang="en-US" sz="2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Faculty of Non-Ferrous Metals, AGH University of Krakow, al. </a:t>
            </a:r>
            <a:r>
              <a:rPr lang="pl-P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Adama Mickiewicza 30, 30-059 </a:t>
            </a:r>
            <a:r>
              <a:rPr lang="pl-PL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Krakow</a:t>
            </a:r>
            <a:r>
              <a:rPr lang="pl-P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Poland</a:t>
            </a:r>
          </a:p>
          <a:p>
            <a:pPr algn="l">
              <a:lnSpc>
                <a:spcPct val="115000"/>
              </a:lnSpc>
            </a:pPr>
            <a:r>
              <a:rPr lang="pl-PL" sz="2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pl-P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Faculty of Metals Engineering and Industrial Computer Science, AGH—University of Science and Technology, al. Adama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Mickiewicza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30, 30-059 Cracow, Poland</a:t>
            </a:r>
            <a:endParaRPr lang="pl-PL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endParaRPr lang="pl-PL" sz="2800" baseline="30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3" name="Prostokąt 42">
            <a:extLst>
              <a:ext uri="{FF2B5EF4-FFF2-40B4-BE49-F238E27FC236}">
                <a16:creationId xmlns:a16="http://schemas.microsoft.com/office/drawing/2014/main" id="{FB871393-7659-A632-B888-44FDA4325E1E}"/>
              </a:ext>
            </a:extLst>
          </p:cNvPr>
          <p:cNvSpPr/>
          <p:nvPr/>
        </p:nvSpPr>
        <p:spPr>
          <a:xfrm>
            <a:off x="1259994" y="4795645"/>
            <a:ext cx="26492336" cy="705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4000" dirty="0" err="1"/>
              <a:t>Name</a:t>
            </a:r>
            <a:r>
              <a:rPr lang="pl-PL" sz="4000" dirty="0"/>
              <a:t> and </a:t>
            </a:r>
            <a:r>
              <a:rPr lang="pl-PL" sz="4000" dirty="0" err="1"/>
              <a:t>Surname</a:t>
            </a:r>
            <a:r>
              <a:rPr lang="en-US" sz="40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pl-PL" sz="4000" dirty="0"/>
              <a:t>, </a:t>
            </a:r>
            <a:r>
              <a:rPr lang="pl-PL" sz="4000" dirty="0" err="1"/>
              <a:t>Name</a:t>
            </a:r>
            <a:r>
              <a:rPr lang="pl-PL" sz="4000" dirty="0"/>
              <a:t> and Surname</a:t>
            </a:r>
            <a:r>
              <a:rPr lang="pl-PL" sz="40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pl-PL" sz="4000" dirty="0"/>
              <a:t> </a:t>
            </a:r>
            <a:endParaRPr lang="en-US" sz="4000" i="1" dirty="0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E51E9DFD-042E-B736-BE1D-8753933D075F}"/>
              </a:ext>
            </a:extLst>
          </p:cNvPr>
          <p:cNvSpPr txBox="1"/>
          <p:nvPr/>
        </p:nvSpPr>
        <p:spPr>
          <a:xfrm>
            <a:off x="0" y="39304216"/>
            <a:ext cx="28778829" cy="324704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166813" algn="l"/>
            <a:r>
              <a:rPr lang="en-US" sz="4500" b="0" i="0" dirty="0">
                <a:effectLst/>
              </a:rPr>
              <a:t>Acknowledgements</a:t>
            </a:r>
            <a:r>
              <a:rPr lang="pl-PL" sz="4500" b="0" i="0" dirty="0">
                <a:effectLst/>
              </a:rPr>
              <a:t>: </a:t>
            </a:r>
            <a:r>
              <a:rPr lang="en-US" sz="3200" b="0" i="0" dirty="0">
                <a:effectLst/>
              </a:rPr>
              <a:t>This work was financed</a:t>
            </a:r>
            <a:endParaRPr lang="pl-PL" sz="3200" b="0" i="0" dirty="0">
              <a:effectLst/>
            </a:endParaRPr>
          </a:p>
          <a:p>
            <a:pPr marL="1166813"/>
            <a:endParaRPr lang="pl-PL" sz="3200" dirty="0"/>
          </a:p>
          <a:p>
            <a:pPr marL="1166813"/>
            <a:endParaRPr lang="pl-PL" sz="3200" b="0" i="0" dirty="0">
              <a:effectLst/>
            </a:endParaRPr>
          </a:p>
          <a:p>
            <a:pPr marL="1166813"/>
            <a:endParaRPr lang="pl-PL" sz="3200" dirty="0"/>
          </a:p>
          <a:p>
            <a:pPr marL="1166813"/>
            <a:endParaRPr lang="pl-PL" sz="3200" b="0" i="0" dirty="0">
              <a:effectLst/>
            </a:endParaRPr>
          </a:p>
          <a:p>
            <a:pPr marL="1166813"/>
            <a:endParaRPr lang="en-US" sz="3200" b="0" i="0" dirty="0">
              <a:effectLst/>
            </a:endParaRPr>
          </a:p>
        </p:txBody>
      </p:sp>
      <p:sp>
        <p:nvSpPr>
          <p:cNvPr id="83" name="pole tekstowe 82">
            <a:extLst>
              <a:ext uri="{FF2B5EF4-FFF2-40B4-BE49-F238E27FC236}">
                <a16:creationId xmlns:a16="http://schemas.microsoft.com/office/drawing/2014/main" id="{12F155AF-2C3F-FA9F-030A-254672D4E120}"/>
              </a:ext>
            </a:extLst>
          </p:cNvPr>
          <p:cNvSpPr txBox="1"/>
          <p:nvPr/>
        </p:nvSpPr>
        <p:spPr>
          <a:xfrm>
            <a:off x="1325562" y="24892653"/>
            <a:ext cx="12326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Fig.</a:t>
            </a:r>
            <a:r>
              <a:rPr lang="pl-PL" sz="2000" dirty="0"/>
              <a:t> </a:t>
            </a:r>
            <a:r>
              <a:rPr lang="en-US" sz="2000" dirty="0"/>
              <a:t>1. </a:t>
            </a:r>
            <a:endParaRPr lang="pl-PL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5" name="pole tekstowe 84">
            <a:extLst>
              <a:ext uri="{FF2B5EF4-FFF2-40B4-BE49-F238E27FC236}">
                <a16:creationId xmlns:a16="http://schemas.microsoft.com/office/drawing/2014/main" id="{C1374A0A-0C58-CB1C-0208-1492DFF54D49}"/>
              </a:ext>
            </a:extLst>
          </p:cNvPr>
          <p:cNvSpPr txBox="1"/>
          <p:nvPr/>
        </p:nvSpPr>
        <p:spPr>
          <a:xfrm>
            <a:off x="1325563" y="33760375"/>
            <a:ext cx="1229964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Fig.</a:t>
            </a:r>
            <a:r>
              <a:rPr lang="pl-PL" sz="2000" dirty="0"/>
              <a:t> 3</a:t>
            </a:r>
            <a:r>
              <a:rPr lang="en-US" sz="2000" dirty="0"/>
              <a:t>. </a:t>
            </a:r>
            <a:endParaRPr lang="pl-PL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6" name="pole tekstowe 85">
            <a:extLst>
              <a:ext uri="{FF2B5EF4-FFF2-40B4-BE49-F238E27FC236}">
                <a16:creationId xmlns:a16="http://schemas.microsoft.com/office/drawing/2014/main" id="{6B173D26-863A-20A6-408C-F187698D92FA}"/>
              </a:ext>
            </a:extLst>
          </p:cNvPr>
          <p:cNvSpPr txBox="1"/>
          <p:nvPr/>
        </p:nvSpPr>
        <p:spPr>
          <a:xfrm>
            <a:off x="1325562" y="29278627"/>
            <a:ext cx="122996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Fig.</a:t>
            </a:r>
            <a:r>
              <a:rPr lang="pl-PL" sz="2000" dirty="0"/>
              <a:t> 2</a:t>
            </a:r>
            <a:r>
              <a:rPr lang="en-US" sz="2000" dirty="0"/>
              <a:t>. </a:t>
            </a:r>
            <a:endParaRPr lang="pl-PL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8" name="pole tekstowe 87">
            <a:extLst>
              <a:ext uri="{FF2B5EF4-FFF2-40B4-BE49-F238E27FC236}">
                <a16:creationId xmlns:a16="http://schemas.microsoft.com/office/drawing/2014/main" id="{5382C288-0520-9756-5DC4-751C4AC36A26}"/>
              </a:ext>
            </a:extLst>
          </p:cNvPr>
          <p:cNvSpPr txBox="1"/>
          <p:nvPr/>
        </p:nvSpPr>
        <p:spPr>
          <a:xfrm>
            <a:off x="15533520" y="20559315"/>
            <a:ext cx="11949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Fig.</a:t>
            </a:r>
            <a:r>
              <a:rPr lang="pl-PL" sz="2000" dirty="0"/>
              <a:t> 6</a:t>
            </a:r>
            <a:r>
              <a:rPr lang="en-US" sz="2000" dirty="0"/>
              <a:t>. </a:t>
            </a:r>
            <a:endParaRPr lang="pl-PL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9" name="pole tekstowe 88">
            <a:extLst>
              <a:ext uri="{FF2B5EF4-FFF2-40B4-BE49-F238E27FC236}">
                <a16:creationId xmlns:a16="http://schemas.microsoft.com/office/drawing/2014/main" id="{ECAB7D3C-88F1-5B20-5D8F-7DF45F1593AE}"/>
              </a:ext>
            </a:extLst>
          </p:cNvPr>
          <p:cNvSpPr txBox="1"/>
          <p:nvPr/>
        </p:nvSpPr>
        <p:spPr>
          <a:xfrm>
            <a:off x="15533520" y="25092708"/>
            <a:ext cx="119336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Fig.</a:t>
            </a:r>
            <a:r>
              <a:rPr lang="pl-PL" sz="2000" dirty="0"/>
              <a:t> 7</a:t>
            </a:r>
            <a:r>
              <a:rPr lang="en-US" sz="2000" dirty="0"/>
              <a:t>. </a:t>
            </a:r>
            <a:endParaRPr lang="pl-PL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0" name="pole tekstowe 89">
            <a:extLst>
              <a:ext uri="{FF2B5EF4-FFF2-40B4-BE49-F238E27FC236}">
                <a16:creationId xmlns:a16="http://schemas.microsoft.com/office/drawing/2014/main" id="{8E324546-52F2-AB34-2AEB-333945264CA8}"/>
              </a:ext>
            </a:extLst>
          </p:cNvPr>
          <p:cNvSpPr txBox="1"/>
          <p:nvPr/>
        </p:nvSpPr>
        <p:spPr>
          <a:xfrm>
            <a:off x="15592712" y="16077567"/>
            <a:ext cx="118821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Fig.</a:t>
            </a:r>
            <a:r>
              <a:rPr lang="pl-PL" sz="2000" dirty="0"/>
              <a:t> 5</a:t>
            </a:r>
            <a:r>
              <a:rPr lang="en-US" sz="2000" dirty="0"/>
              <a:t>. </a:t>
            </a:r>
            <a:endParaRPr lang="pl-PL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211995E3-E3BB-0615-C8E9-384534258F8E}"/>
              </a:ext>
            </a:extLst>
          </p:cNvPr>
          <p:cNvSpPr txBox="1"/>
          <p:nvPr/>
        </p:nvSpPr>
        <p:spPr>
          <a:xfrm>
            <a:off x="15525799" y="29278627"/>
            <a:ext cx="119490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Fig.</a:t>
            </a:r>
            <a:r>
              <a:rPr lang="pl-PL" sz="2000" dirty="0"/>
              <a:t> 8</a:t>
            </a:r>
            <a:r>
              <a:rPr lang="en-US" sz="2000" dirty="0"/>
              <a:t>. </a:t>
            </a:r>
            <a:endParaRPr lang="pl-PL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CCB7519E-DB2F-049A-677F-2AAEB8686E54}"/>
              </a:ext>
            </a:extLst>
          </p:cNvPr>
          <p:cNvSpPr txBox="1"/>
          <p:nvPr/>
        </p:nvSpPr>
        <p:spPr>
          <a:xfrm>
            <a:off x="15541243" y="33760375"/>
            <a:ext cx="119575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Fig.</a:t>
            </a:r>
            <a:r>
              <a:rPr lang="pl-PL" sz="2000" dirty="0"/>
              <a:t> 9</a:t>
            </a:r>
            <a:r>
              <a:rPr lang="en-US" sz="2000" dirty="0"/>
              <a:t>. </a:t>
            </a:r>
            <a:endParaRPr lang="pl-PL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AEF78EF8-37CA-B03A-A1D2-460A9AC04F7E}"/>
              </a:ext>
            </a:extLst>
          </p:cNvPr>
          <p:cNvSpPr/>
          <p:nvPr/>
        </p:nvSpPr>
        <p:spPr>
          <a:xfrm>
            <a:off x="10682733" y="26978421"/>
            <a:ext cx="606392" cy="490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dirty="0"/>
              <a:t>X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08974B9B-C126-06E0-1321-D648BF0C4645}"/>
              </a:ext>
            </a:extLst>
          </p:cNvPr>
          <p:cNvSpPr/>
          <p:nvPr/>
        </p:nvSpPr>
        <p:spPr>
          <a:xfrm>
            <a:off x="11250016" y="25930463"/>
            <a:ext cx="606392" cy="490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dirty="0"/>
              <a:t>Y</a:t>
            </a: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19B3EE4C-91F1-BAF8-E580-32A437B86993}"/>
              </a:ext>
            </a:extLst>
          </p:cNvPr>
          <p:cNvSpPr/>
          <p:nvPr/>
        </p:nvSpPr>
        <p:spPr>
          <a:xfrm>
            <a:off x="11956619" y="26731776"/>
            <a:ext cx="606392" cy="490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dirty="0"/>
              <a:t>Z</a:t>
            </a:r>
          </a:p>
        </p:txBody>
      </p:sp>
      <p:sp>
        <p:nvSpPr>
          <p:cNvPr id="23" name="Prostokąt 22">
            <a:extLst>
              <a:ext uri="{FF2B5EF4-FFF2-40B4-BE49-F238E27FC236}">
                <a16:creationId xmlns:a16="http://schemas.microsoft.com/office/drawing/2014/main" id="{5C41B8C6-B494-304A-1196-F325D8F344F5}"/>
              </a:ext>
            </a:extLst>
          </p:cNvPr>
          <p:cNvSpPr/>
          <p:nvPr/>
        </p:nvSpPr>
        <p:spPr>
          <a:xfrm>
            <a:off x="1259994" y="34537568"/>
            <a:ext cx="26294834" cy="443312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pl-PL" sz="4800" b="0" i="0" dirty="0">
              <a:solidFill>
                <a:schemeClr val="tx1"/>
              </a:solidFill>
              <a:effectLst/>
            </a:endParaRPr>
          </a:p>
        </p:txBody>
      </p:sp>
      <p:sp>
        <p:nvSpPr>
          <p:cNvPr id="26" name="pole tekstowe 25">
            <a:extLst>
              <a:ext uri="{FF2B5EF4-FFF2-40B4-BE49-F238E27FC236}">
                <a16:creationId xmlns:a16="http://schemas.microsoft.com/office/drawing/2014/main" id="{6CE01DAD-E26B-A6B3-E295-8EA7F1A38C8B}"/>
              </a:ext>
            </a:extLst>
          </p:cNvPr>
          <p:cNvSpPr txBox="1"/>
          <p:nvPr/>
        </p:nvSpPr>
        <p:spPr>
          <a:xfrm>
            <a:off x="1535890" y="34718038"/>
            <a:ext cx="25759924" cy="8004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endParaRPr lang="pl-PL" sz="4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Obraz 2" descr="Obraz zawierający Czcionka, tekst, logo, Grafika&#10;&#10;Zawartość wygenerowana przez AI może być niepoprawna.">
            <a:extLst>
              <a:ext uri="{FF2B5EF4-FFF2-40B4-BE49-F238E27FC236}">
                <a16:creationId xmlns:a16="http://schemas.microsoft.com/office/drawing/2014/main" id="{0441839D-A3E4-4D48-4093-6BA9E4AFA8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17283"/>
            <a:ext cx="4672632" cy="2161723"/>
          </a:xfrm>
          <a:prstGeom prst="rect">
            <a:avLst/>
          </a:prstGeom>
        </p:spPr>
      </p:pic>
      <p:pic>
        <p:nvPicPr>
          <p:cNvPr id="5" name="Obraz 4" descr="Obraz zawierający tekst, zrzut ekranu&#10;&#10;Zawartość wygenerowana przez AI może być niepoprawna.">
            <a:extLst>
              <a:ext uri="{FF2B5EF4-FFF2-40B4-BE49-F238E27FC236}">
                <a16:creationId xmlns:a16="http://schemas.microsoft.com/office/drawing/2014/main" id="{8CAC4631-D13E-0552-EA2C-690601D95A70}"/>
              </a:ext>
            </a:extLst>
          </p:cNvPr>
          <p:cNvPicPr/>
          <p:nvPr/>
        </p:nvPicPr>
        <p:blipFill rotWithShape="1">
          <a:blip r:embed="rId4"/>
          <a:srcRect t="79248" b="3800"/>
          <a:stretch>
            <a:fillRect/>
          </a:stretch>
        </p:blipFill>
        <p:spPr bwMode="auto">
          <a:xfrm>
            <a:off x="7297367" y="40738134"/>
            <a:ext cx="14077721" cy="18131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1BDB2DA6-4A77-0D48-CC6F-AC90695F80DB}"/>
              </a:ext>
            </a:extLst>
          </p:cNvPr>
          <p:cNvSpPr/>
          <p:nvPr/>
        </p:nvSpPr>
        <p:spPr>
          <a:xfrm>
            <a:off x="1325565" y="15371484"/>
            <a:ext cx="12299646" cy="5033503"/>
          </a:xfrm>
          <a:prstGeom prst="rect">
            <a:avLst/>
          </a:prstGeom>
          <a:noFill/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DA8F5216-5517-4491-5020-52D9149B037B}"/>
              </a:ext>
            </a:extLst>
          </p:cNvPr>
          <p:cNvSpPr/>
          <p:nvPr/>
        </p:nvSpPr>
        <p:spPr>
          <a:xfrm>
            <a:off x="1325565" y="11840004"/>
            <a:ext cx="12299646" cy="2516639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8E438D57-6C1A-043C-5605-231236F3CB7C}"/>
              </a:ext>
            </a:extLst>
          </p:cNvPr>
          <p:cNvSpPr txBox="1"/>
          <p:nvPr/>
        </p:nvSpPr>
        <p:spPr>
          <a:xfrm>
            <a:off x="1325565" y="20998847"/>
            <a:ext cx="12232735" cy="7155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</a:pPr>
            <a:r>
              <a:rPr lang="pl-PL" sz="45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Materials &amp; </a:t>
            </a:r>
            <a:r>
              <a:rPr lang="pl-PL" sz="45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Methods</a:t>
            </a:r>
            <a:endParaRPr lang="pl-PL" sz="45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442768E7-6108-E51F-23FC-17E1F7AB4269}"/>
              </a:ext>
            </a:extLst>
          </p:cNvPr>
          <p:cNvSpPr txBox="1"/>
          <p:nvPr/>
        </p:nvSpPr>
        <p:spPr>
          <a:xfrm>
            <a:off x="1325565" y="14529522"/>
            <a:ext cx="12299646" cy="8419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lang="pl-PL" sz="45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Introduction</a:t>
            </a:r>
            <a:endParaRPr lang="pl-PL" sz="45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F95375B7-B63E-F47B-AF74-9DA362094F1C}"/>
              </a:ext>
            </a:extLst>
          </p:cNvPr>
          <p:cNvSpPr txBox="1"/>
          <p:nvPr/>
        </p:nvSpPr>
        <p:spPr>
          <a:xfrm>
            <a:off x="1325565" y="11124423"/>
            <a:ext cx="12299646" cy="7155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</a:pPr>
            <a:r>
              <a:rPr lang="pl-PL" sz="4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Abstract</a:t>
            </a:r>
            <a:endParaRPr lang="pl-PL" sz="4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8FFDBB04-8A8A-2815-F288-E13E5D079B69}"/>
              </a:ext>
            </a:extLst>
          </p:cNvPr>
          <p:cNvSpPr txBox="1"/>
          <p:nvPr/>
        </p:nvSpPr>
        <p:spPr>
          <a:xfrm>
            <a:off x="15541242" y="11410384"/>
            <a:ext cx="119258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Fig.</a:t>
            </a:r>
            <a:r>
              <a:rPr lang="pl-PL" sz="2000" dirty="0"/>
              <a:t>4</a:t>
            </a:r>
            <a:r>
              <a:rPr lang="en-US" sz="2000" dirty="0"/>
              <a:t>. </a:t>
            </a:r>
            <a:endParaRPr lang="pl-PL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011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A97285-F55D-1156-5156-F7CBAAE7F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rostokąt 97">
            <a:extLst>
              <a:ext uri="{FF2B5EF4-FFF2-40B4-BE49-F238E27FC236}">
                <a16:creationId xmlns:a16="http://schemas.microsoft.com/office/drawing/2014/main" id="{E568F8E4-F225-E632-EEB6-B335778E3D13}"/>
              </a:ext>
            </a:extLst>
          </p:cNvPr>
          <p:cNvSpPr/>
          <p:nvPr/>
        </p:nvSpPr>
        <p:spPr>
          <a:xfrm>
            <a:off x="15203073" y="6639211"/>
            <a:ext cx="12301200" cy="22639416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4" name="Prostokąt 93">
            <a:extLst>
              <a:ext uri="{FF2B5EF4-FFF2-40B4-BE49-F238E27FC236}">
                <a16:creationId xmlns:a16="http://schemas.microsoft.com/office/drawing/2014/main" id="{6F13C6C7-666A-0FBD-3494-6A1BA2F3AED5}"/>
              </a:ext>
            </a:extLst>
          </p:cNvPr>
          <p:cNvSpPr/>
          <p:nvPr/>
        </p:nvSpPr>
        <p:spPr>
          <a:xfrm>
            <a:off x="1325565" y="21618230"/>
            <a:ext cx="12299646" cy="17352464"/>
          </a:xfrm>
          <a:prstGeom prst="rect">
            <a:avLst/>
          </a:prstGeom>
          <a:noFill/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8" name="pole tekstowe 67">
            <a:extLst>
              <a:ext uri="{FF2B5EF4-FFF2-40B4-BE49-F238E27FC236}">
                <a16:creationId xmlns:a16="http://schemas.microsoft.com/office/drawing/2014/main" id="{F433F54B-2033-59A1-5204-314D70CCF9CA}"/>
              </a:ext>
            </a:extLst>
          </p:cNvPr>
          <p:cNvSpPr txBox="1"/>
          <p:nvPr/>
        </p:nvSpPr>
        <p:spPr>
          <a:xfrm>
            <a:off x="15203071" y="5623641"/>
            <a:ext cx="12301200" cy="835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15000"/>
              </a:lnSpc>
            </a:pPr>
            <a:r>
              <a:rPr lang="pl-PL" sz="45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Results</a:t>
            </a:r>
            <a:endParaRPr lang="pl-PL" sz="2500" b="1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A0FFDA29-E4B5-A7CC-0366-AFEBBBD117EF}"/>
              </a:ext>
            </a:extLst>
          </p:cNvPr>
          <p:cNvSpPr txBox="1"/>
          <p:nvPr/>
        </p:nvSpPr>
        <p:spPr>
          <a:xfrm>
            <a:off x="0" y="-6515"/>
            <a:ext cx="28807677" cy="424731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pl-PL" sz="9000" dirty="0"/>
          </a:p>
          <a:p>
            <a:pPr algn="ctr"/>
            <a:r>
              <a:rPr lang="pl-PL" sz="9000" dirty="0" err="1"/>
              <a:t>Title</a:t>
            </a:r>
            <a:endParaRPr lang="pl-PL" sz="9000" dirty="0"/>
          </a:p>
          <a:p>
            <a:pPr algn="ctr"/>
            <a:endParaRPr lang="pl-PL" sz="9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C766D63C-84AB-9A31-744A-0A49B60FA94D}"/>
              </a:ext>
            </a:extLst>
          </p:cNvPr>
          <p:cNvSpPr txBox="1"/>
          <p:nvPr/>
        </p:nvSpPr>
        <p:spPr>
          <a:xfrm>
            <a:off x="1325565" y="6498550"/>
            <a:ext cx="12275727" cy="3462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4500" dirty="0" err="1"/>
              <a:t>Affiliations</a:t>
            </a:r>
            <a:endParaRPr lang="pl-PL" sz="4500" dirty="0"/>
          </a:p>
          <a:p>
            <a:pPr algn="just"/>
            <a:endParaRPr lang="pl-PL" sz="2500" b="1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>
              <a:lnSpc>
                <a:spcPct val="115000"/>
              </a:lnSpc>
            </a:pPr>
            <a:r>
              <a:rPr lang="en-US" sz="2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Faculty of Non-Ferrous Metals, AGH University of Krakow, al. </a:t>
            </a:r>
            <a:r>
              <a:rPr lang="pl-P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Adama Mickiewicza 30, 30-059 </a:t>
            </a:r>
            <a:r>
              <a:rPr lang="pl-PL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Krakow</a:t>
            </a:r>
            <a:r>
              <a:rPr lang="pl-P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Poland</a:t>
            </a:r>
          </a:p>
          <a:p>
            <a:pPr algn="l">
              <a:lnSpc>
                <a:spcPct val="115000"/>
              </a:lnSpc>
            </a:pPr>
            <a:r>
              <a:rPr lang="pl-PL" sz="2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pl-PL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Faculty of Metals Engineering and Industrial Computer Science, AGH—University of Science and Technology, al. Adama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Mickiewicza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30, 30-059 Cracow, Poland</a:t>
            </a:r>
            <a:endParaRPr lang="pl-PL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endParaRPr lang="pl-PL" sz="2800" baseline="30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3" name="Prostokąt 42">
            <a:extLst>
              <a:ext uri="{FF2B5EF4-FFF2-40B4-BE49-F238E27FC236}">
                <a16:creationId xmlns:a16="http://schemas.microsoft.com/office/drawing/2014/main" id="{FB871393-7659-A632-B888-44FDA4325E1E}"/>
              </a:ext>
            </a:extLst>
          </p:cNvPr>
          <p:cNvSpPr/>
          <p:nvPr/>
        </p:nvSpPr>
        <p:spPr>
          <a:xfrm>
            <a:off x="1259994" y="4795645"/>
            <a:ext cx="26492336" cy="705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4000" dirty="0" err="1"/>
              <a:t>Name</a:t>
            </a:r>
            <a:r>
              <a:rPr lang="pl-PL" sz="4000" dirty="0"/>
              <a:t> and </a:t>
            </a:r>
            <a:r>
              <a:rPr lang="pl-PL" sz="4000" dirty="0" err="1"/>
              <a:t>Surname</a:t>
            </a:r>
            <a:r>
              <a:rPr lang="en-US" sz="40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pl-PL" sz="4000" dirty="0"/>
              <a:t>, </a:t>
            </a:r>
            <a:r>
              <a:rPr lang="pl-PL" sz="4000" dirty="0" err="1"/>
              <a:t>Name</a:t>
            </a:r>
            <a:r>
              <a:rPr lang="pl-PL" sz="4000" dirty="0"/>
              <a:t> and Surname</a:t>
            </a:r>
            <a:r>
              <a:rPr lang="pl-PL" sz="40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pl-PL" sz="4000" dirty="0"/>
              <a:t> </a:t>
            </a:r>
            <a:endParaRPr lang="en-US" sz="4000" i="1" dirty="0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E51E9DFD-042E-B736-BE1D-8753933D075F}"/>
              </a:ext>
            </a:extLst>
          </p:cNvPr>
          <p:cNvSpPr txBox="1"/>
          <p:nvPr/>
        </p:nvSpPr>
        <p:spPr>
          <a:xfrm>
            <a:off x="0" y="39304216"/>
            <a:ext cx="28778829" cy="324704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166813" algn="l"/>
            <a:r>
              <a:rPr lang="en-US" sz="4500" b="0" i="0" dirty="0">
                <a:effectLst/>
              </a:rPr>
              <a:t>Acknowledgements</a:t>
            </a:r>
            <a:r>
              <a:rPr lang="pl-PL" sz="4500" b="0" i="0" dirty="0">
                <a:effectLst/>
              </a:rPr>
              <a:t>: </a:t>
            </a:r>
            <a:r>
              <a:rPr lang="en-US" sz="3200" b="0" i="0" dirty="0">
                <a:effectLst/>
              </a:rPr>
              <a:t>This work was financed</a:t>
            </a:r>
            <a:endParaRPr lang="pl-PL" sz="3200" b="0" i="0" dirty="0">
              <a:effectLst/>
            </a:endParaRPr>
          </a:p>
          <a:p>
            <a:pPr marL="1166813"/>
            <a:endParaRPr lang="pl-PL" sz="3200" dirty="0"/>
          </a:p>
          <a:p>
            <a:pPr marL="1166813"/>
            <a:endParaRPr lang="pl-PL" sz="3200" b="0" i="0" dirty="0">
              <a:effectLst/>
            </a:endParaRPr>
          </a:p>
          <a:p>
            <a:pPr marL="1166813"/>
            <a:endParaRPr lang="pl-PL" sz="3200" dirty="0"/>
          </a:p>
          <a:p>
            <a:pPr marL="1166813"/>
            <a:endParaRPr lang="pl-PL" sz="3200" b="0" i="0" dirty="0">
              <a:effectLst/>
            </a:endParaRPr>
          </a:p>
          <a:p>
            <a:pPr marL="1166813"/>
            <a:endParaRPr lang="en-US" sz="3200" b="0" i="0" dirty="0">
              <a:effectLst/>
            </a:endParaRPr>
          </a:p>
        </p:txBody>
      </p:sp>
      <p:sp>
        <p:nvSpPr>
          <p:cNvPr id="83" name="pole tekstowe 82">
            <a:extLst>
              <a:ext uri="{FF2B5EF4-FFF2-40B4-BE49-F238E27FC236}">
                <a16:creationId xmlns:a16="http://schemas.microsoft.com/office/drawing/2014/main" id="{12F155AF-2C3F-FA9F-030A-254672D4E120}"/>
              </a:ext>
            </a:extLst>
          </p:cNvPr>
          <p:cNvSpPr txBox="1"/>
          <p:nvPr/>
        </p:nvSpPr>
        <p:spPr>
          <a:xfrm>
            <a:off x="1325562" y="24892653"/>
            <a:ext cx="12326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Fig.</a:t>
            </a:r>
            <a:r>
              <a:rPr lang="pl-PL" sz="2000" dirty="0"/>
              <a:t> </a:t>
            </a:r>
            <a:r>
              <a:rPr lang="en-US" sz="2000" dirty="0"/>
              <a:t>1. </a:t>
            </a:r>
            <a:endParaRPr lang="pl-PL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5" name="pole tekstowe 84">
            <a:extLst>
              <a:ext uri="{FF2B5EF4-FFF2-40B4-BE49-F238E27FC236}">
                <a16:creationId xmlns:a16="http://schemas.microsoft.com/office/drawing/2014/main" id="{C1374A0A-0C58-CB1C-0208-1492DFF54D49}"/>
              </a:ext>
            </a:extLst>
          </p:cNvPr>
          <p:cNvSpPr txBox="1"/>
          <p:nvPr/>
        </p:nvSpPr>
        <p:spPr>
          <a:xfrm>
            <a:off x="1325563" y="33760375"/>
            <a:ext cx="1229964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Fig.</a:t>
            </a:r>
            <a:r>
              <a:rPr lang="pl-PL" sz="2000" dirty="0"/>
              <a:t> 3</a:t>
            </a:r>
            <a:r>
              <a:rPr lang="en-US" sz="2000" dirty="0"/>
              <a:t>. </a:t>
            </a:r>
            <a:endParaRPr lang="pl-PL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6" name="pole tekstowe 85">
            <a:extLst>
              <a:ext uri="{FF2B5EF4-FFF2-40B4-BE49-F238E27FC236}">
                <a16:creationId xmlns:a16="http://schemas.microsoft.com/office/drawing/2014/main" id="{6B173D26-863A-20A6-408C-F187698D92FA}"/>
              </a:ext>
            </a:extLst>
          </p:cNvPr>
          <p:cNvSpPr txBox="1"/>
          <p:nvPr/>
        </p:nvSpPr>
        <p:spPr>
          <a:xfrm>
            <a:off x="1325562" y="29278627"/>
            <a:ext cx="122996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Fig.</a:t>
            </a:r>
            <a:r>
              <a:rPr lang="pl-PL" sz="2000" dirty="0"/>
              <a:t> 2</a:t>
            </a:r>
            <a:r>
              <a:rPr lang="en-US" sz="2000" dirty="0"/>
              <a:t>. </a:t>
            </a:r>
            <a:endParaRPr lang="pl-PL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8" name="pole tekstowe 87">
            <a:extLst>
              <a:ext uri="{FF2B5EF4-FFF2-40B4-BE49-F238E27FC236}">
                <a16:creationId xmlns:a16="http://schemas.microsoft.com/office/drawing/2014/main" id="{5382C288-0520-9756-5DC4-751C4AC36A26}"/>
              </a:ext>
            </a:extLst>
          </p:cNvPr>
          <p:cNvSpPr txBox="1"/>
          <p:nvPr/>
        </p:nvSpPr>
        <p:spPr>
          <a:xfrm>
            <a:off x="15210792" y="20559315"/>
            <a:ext cx="11949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Fig.</a:t>
            </a:r>
            <a:r>
              <a:rPr lang="pl-PL" sz="2000" dirty="0"/>
              <a:t> 7</a:t>
            </a:r>
            <a:r>
              <a:rPr lang="en-US" sz="2000" dirty="0"/>
              <a:t>. </a:t>
            </a:r>
            <a:endParaRPr lang="pl-PL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9" name="pole tekstowe 88">
            <a:extLst>
              <a:ext uri="{FF2B5EF4-FFF2-40B4-BE49-F238E27FC236}">
                <a16:creationId xmlns:a16="http://schemas.microsoft.com/office/drawing/2014/main" id="{ECAB7D3C-88F1-5B20-5D8F-7DF45F1593AE}"/>
              </a:ext>
            </a:extLst>
          </p:cNvPr>
          <p:cNvSpPr txBox="1"/>
          <p:nvPr/>
        </p:nvSpPr>
        <p:spPr>
          <a:xfrm>
            <a:off x="15210792" y="25092708"/>
            <a:ext cx="119336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Fig.</a:t>
            </a:r>
            <a:r>
              <a:rPr lang="pl-PL" sz="2000" dirty="0"/>
              <a:t> 8</a:t>
            </a:r>
            <a:r>
              <a:rPr lang="en-US" sz="2000" dirty="0"/>
              <a:t>. </a:t>
            </a:r>
            <a:endParaRPr lang="pl-PL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0" name="pole tekstowe 89">
            <a:extLst>
              <a:ext uri="{FF2B5EF4-FFF2-40B4-BE49-F238E27FC236}">
                <a16:creationId xmlns:a16="http://schemas.microsoft.com/office/drawing/2014/main" id="{8E324546-52F2-AB34-2AEB-333945264CA8}"/>
              </a:ext>
            </a:extLst>
          </p:cNvPr>
          <p:cNvSpPr txBox="1"/>
          <p:nvPr/>
        </p:nvSpPr>
        <p:spPr>
          <a:xfrm>
            <a:off x="15269984" y="16077567"/>
            <a:ext cx="118821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Fig.</a:t>
            </a:r>
            <a:r>
              <a:rPr lang="pl-PL" sz="2000" dirty="0"/>
              <a:t> 6</a:t>
            </a:r>
            <a:r>
              <a:rPr lang="en-US" sz="2000" dirty="0"/>
              <a:t>. </a:t>
            </a:r>
            <a:endParaRPr lang="pl-PL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AEF78EF8-37CA-B03A-A1D2-460A9AC04F7E}"/>
              </a:ext>
            </a:extLst>
          </p:cNvPr>
          <p:cNvSpPr/>
          <p:nvPr/>
        </p:nvSpPr>
        <p:spPr>
          <a:xfrm>
            <a:off x="10682733" y="26978421"/>
            <a:ext cx="606392" cy="490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dirty="0"/>
              <a:t>X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08974B9B-C126-06E0-1321-D648BF0C4645}"/>
              </a:ext>
            </a:extLst>
          </p:cNvPr>
          <p:cNvSpPr/>
          <p:nvPr/>
        </p:nvSpPr>
        <p:spPr>
          <a:xfrm>
            <a:off x="11250016" y="25930463"/>
            <a:ext cx="606392" cy="490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dirty="0"/>
              <a:t>Y</a:t>
            </a: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19B3EE4C-91F1-BAF8-E580-32A437B86993}"/>
              </a:ext>
            </a:extLst>
          </p:cNvPr>
          <p:cNvSpPr/>
          <p:nvPr/>
        </p:nvSpPr>
        <p:spPr>
          <a:xfrm>
            <a:off x="11956619" y="26731776"/>
            <a:ext cx="606392" cy="490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dirty="0"/>
              <a:t>Z</a:t>
            </a:r>
          </a:p>
        </p:txBody>
      </p:sp>
      <p:sp>
        <p:nvSpPr>
          <p:cNvPr id="23" name="Prostokąt 22">
            <a:extLst>
              <a:ext uri="{FF2B5EF4-FFF2-40B4-BE49-F238E27FC236}">
                <a16:creationId xmlns:a16="http://schemas.microsoft.com/office/drawing/2014/main" id="{5C41B8C6-B494-304A-1196-F325D8F344F5}"/>
              </a:ext>
            </a:extLst>
          </p:cNvPr>
          <p:cNvSpPr/>
          <p:nvPr/>
        </p:nvSpPr>
        <p:spPr>
          <a:xfrm>
            <a:off x="15194594" y="30709723"/>
            <a:ext cx="12301200" cy="826097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pl-PL" sz="4800" b="0" i="0" dirty="0">
              <a:solidFill>
                <a:schemeClr val="tx1"/>
              </a:solidFill>
              <a:effectLst/>
            </a:endParaRPr>
          </a:p>
        </p:txBody>
      </p:sp>
      <p:sp>
        <p:nvSpPr>
          <p:cNvPr id="26" name="pole tekstowe 25">
            <a:extLst>
              <a:ext uri="{FF2B5EF4-FFF2-40B4-BE49-F238E27FC236}">
                <a16:creationId xmlns:a16="http://schemas.microsoft.com/office/drawing/2014/main" id="{6CE01DAD-E26B-A6B3-E295-8EA7F1A38C8B}"/>
              </a:ext>
            </a:extLst>
          </p:cNvPr>
          <p:cNvSpPr txBox="1"/>
          <p:nvPr/>
        </p:nvSpPr>
        <p:spPr>
          <a:xfrm>
            <a:off x="15210792" y="29752301"/>
            <a:ext cx="12301200" cy="8004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endParaRPr lang="pl-PL" sz="4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Obraz 2" descr="Obraz zawierający Czcionka, tekst, logo, Grafika&#10;&#10;Zawartość wygenerowana przez AI może być niepoprawna.">
            <a:extLst>
              <a:ext uri="{FF2B5EF4-FFF2-40B4-BE49-F238E27FC236}">
                <a16:creationId xmlns:a16="http://schemas.microsoft.com/office/drawing/2014/main" id="{0441839D-A3E4-4D48-4093-6BA9E4AFA8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17283"/>
            <a:ext cx="4672632" cy="2161723"/>
          </a:xfrm>
          <a:prstGeom prst="rect">
            <a:avLst/>
          </a:prstGeom>
        </p:spPr>
      </p:pic>
      <p:pic>
        <p:nvPicPr>
          <p:cNvPr id="5" name="Obraz 4" descr="Obraz zawierający tekst, zrzut ekranu&#10;&#10;Zawartość wygenerowana przez AI może być niepoprawna.">
            <a:extLst>
              <a:ext uri="{FF2B5EF4-FFF2-40B4-BE49-F238E27FC236}">
                <a16:creationId xmlns:a16="http://schemas.microsoft.com/office/drawing/2014/main" id="{8CAC4631-D13E-0552-EA2C-690601D95A70}"/>
              </a:ext>
            </a:extLst>
          </p:cNvPr>
          <p:cNvPicPr/>
          <p:nvPr/>
        </p:nvPicPr>
        <p:blipFill rotWithShape="1">
          <a:blip r:embed="rId4"/>
          <a:srcRect t="79248" b="3800"/>
          <a:stretch>
            <a:fillRect/>
          </a:stretch>
        </p:blipFill>
        <p:spPr bwMode="auto">
          <a:xfrm>
            <a:off x="7297367" y="40738134"/>
            <a:ext cx="14077721" cy="18131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1BDB2DA6-4A77-0D48-CC6F-AC90695F80DB}"/>
              </a:ext>
            </a:extLst>
          </p:cNvPr>
          <p:cNvSpPr/>
          <p:nvPr/>
        </p:nvSpPr>
        <p:spPr>
          <a:xfrm>
            <a:off x="1325565" y="15371484"/>
            <a:ext cx="12299646" cy="5033503"/>
          </a:xfrm>
          <a:prstGeom prst="rect">
            <a:avLst/>
          </a:prstGeom>
          <a:noFill/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DA8F5216-5517-4491-5020-52D9149B037B}"/>
              </a:ext>
            </a:extLst>
          </p:cNvPr>
          <p:cNvSpPr/>
          <p:nvPr/>
        </p:nvSpPr>
        <p:spPr>
          <a:xfrm>
            <a:off x="1325565" y="11840004"/>
            <a:ext cx="12299646" cy="2516639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8E438D57-6C1A-043C-5605-231236F3CB7C}"/>
              </a:ext>
            </a:extLst>
          </p:cNvPr>
          <p:cNvSpPr txBox="1"/>
          <p:nvPr/>
        </p:nvSpPr>
        <p:spPr>
          <a:xfrm>
            <a:off x="1325565" y="20998847"/>
            <a:ext cx="12232735" cy="7155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</a:pPr>
            <a:r>
              <a:rPr lang="pl-PL" sz="45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Materials &amp; </a:t>
            </a:r>
            <a:r>
              <a:rPr lang="pl-PL" sz="45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Methods</a:t>
            </a:r>
            <a:endParaRPr lang="pl-PL" sz="45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442768E7-6108-E51F-23FC-17E1F7AB4269}"/>
              </a:ext>
            </a:extLst>
          </p:cNvPr>
          <p:cNvSpPr txBox="1"/>
          <p:nvPr/>
        </p:nvSpPr>
        <p:spPr>
          <a:xfrm>
            <a:off x="1325565" y="14529522"/>
            <a:ext cx="12299646" cy="8419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lang="pl-PL" sz="45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Introduction</a:t>
            </a:r>
            <a:endParaRPr lang="pl-PL" sz="45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F95375B7-B63E-F47B-AF74-9DA362094F1C}"/>
              </a:ext>
            </a:extLst>
          </p:cNvPr>
          <p:cNvSpPr txBox="1"/>
          <p:nvPr/>
        </p:nvSpPr>
        <p:spPr>
          <a:xfrm>
            <a:off x="1325565" y="11124423"/>
            <a:ext cx="12299646" cy="7155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</a:pPr>
            <a:r>
              <a:rPr lang="pl-PL" sz="4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Abstract</a:t>
            </a:r>
            <a:endParaRPr lang="pl-PL" sz="4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8FFDBB04-8A8A-2815-F288-E13E5D079B69}"/>
              </a:ext>
            </a:extLst>
          </p:cNvPr>
          <p:cNvSpPr txBox="1"/>
          <p:nvPr/>
        </p:nvSpPr>
        <p:spPr>
          <a:xfrm>
            <a:off x="15218514" y="11410384"/>
            <a:ext cx="119258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Fig.</a:t>
            </a:r>
            <a:r>
              <a:rPr lang="pl-PL" sz="2000" dirty="0"/>
              <a:t> 5</a:t>
            </a:r>
            <a:r>
              <a:rPr lang="en-US" sz="2000" dirty="0"/>
              <a:t>. </a:t>
            </a:r>
            <a:endParaRPr lang="pl-PL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E691B07C-9EC7-556E-AFAD-79A9705525A9}"/>
              </a:ext>
            </a:extLst>
          </p:cNvPr>
          <p:cNvSpPr txBox="1"/>
          <p:nvPr/>
        </p:nvSpPr>
        <p:spPr>
          <a:xfrm>
            <a:off x="1392473" y="38345412"/>
            <a:ext cx="122327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Fig.</a:t>
            </a:r>
            <a:r>
              <a:rPr lang="pl-PL" sz="2000" dirty="0"/>
              <a:t> 4</a:t>
            </a:r>
            <a:r>
              <a:rPr lang="en-US" sz="2000" dirty="0"/>
              <a:t>. </a:t>
            </a:r>
            <a:endParaRPr lang="pl-PL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03141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58916</TotalTime>
  <Words>220</Words>
  <Application>Microsoft Office PowerPoint</Application>
  <PresentationFormat>Niestandardowy</PresentationFormat>
  <Paragraphs>57</Paragraphs>
  <Slides>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Motyw pakietu Office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Użytkownik systemu Windows</dc:creator>
  <cp:lastModifiedBy>Szymon Kordaszewski</cp:lastModifiedBy>
  <cp:revision>62</cp:revision>
  <dcterms:created xsi:type="dcterms:W3CDTF">2018-05-18T20:18:17Z</dcterms:created>
  <dcterms:modified xsi:type="dcterms:W3CDTF">2026-02-02T01:19:01Z</dcterms:modified>
</cp:coreProperties>
</file>